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Good afternoon/evening, and welcome to my presentation over the customer churn.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e1edbf6933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e1edbf6933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for the telecommunications dataset, we can clearly identify that total charges and timely contracts should be reviewed.  Retention strategies can be applied after performing cost benefit analysis to determine the difference of cost for new users, or retention efforts to maintain existing users.  The banking dataset, however, is not as easily diagnosed.  Even when reviewing churn by age, the data appear inconclusive.  While it would be wise to provide retention strategies for the main demographic suggested by the churn, there may be additional factors that lead to its occurrence.  One major point to consider for any banking industry is to review their customer service practices as customer service tends to be a major factor in </a:t>
            </a:r>
            <a:r>
              <a:rPr lang="en">
                <a:solidFill>
                  <a:schemeClr val="dk1"/>
                </a:solidFill>
              </a:rPr>
              <a:t>customer retention and brand loyalty (Mailchimp, 2022)</a:t>
            </a:r>
            <a:r>
              <a:rPr lang="en"/>
              <a:t>.  Customers that are predicted by the model to be potentially churning can be contacted for upselling and service advisement.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e1edbf693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e1edbf6933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only ethical concern regarding either dataset is the use of customer data without the explicit consent of the customer.  To mitigate this ethical consideration, the project will ensure that all data used is publicly available and anonymized.  Any findings or models will be shared in a transparent and accessible manner, with clear explanations of the methods used.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e1edbf6933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e1edbf6933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AutoNum type="arabicPeriod"/>
            </a:pPr>
            <a:r>
              <a:rPr lang="en"/>
              <a:t>What are the most effective retention strategies for different customer segments?</a:t>
            </a:r>
            <a:endParaRPr/>
          </a:p>
          <a:p>
            <a:pPr marL="914400" lvl="1" indent="-298450" algn="l" rtl="0">
              <a:lnSpc>
                <a:spcPct val="115000"/>
              </a:lnSpc>
              <a:spcBef>
                <a:spcPts val="0"/>
              </a:spcBef>
              <a:spcAft>
                <a:spcPts val="0"/>
              </a:spcAft>
              <a:buClr>
                <a:schemeClr val="dk1"/>
              </a:buClr>
              <a:buSzPts val="1100"/>
              <a:buAutoNum type="arabicPeriod"/>
            </a:pPr>
            <a:r>
              <a:rPr lang="en"/>
              <a:t>The most effective strategies vary, but some common ones include personalized marketing, loyalty programs, and — of course — excellent customer service.</a:t>
            </a:r>
            <a:endParaRPr/>
          </a:p>
          <a:p>
            <a:pPr marL="457200" lvl="0" indent="-298450" algn="l" rtl="0">
              <a:lnSpc>
                <a:spcPct val="115000"/>
              </a:lnSpc>
              <a:spcBef>
                <a:spcPts val="0"/>
              </a:spcBef>
              <a:spcAft>
                <a:spcPts val="0"/>
              </a:spcAft>
              <a:buClr>
                <a:schemeClr val="dk1"/>
              </a:buClr>
              <a:buSzPts val="1100"/>
              <a:buAutoNum type="arabicPeriod"/>
            </a:pPr>
            <a:r>
              <a:rPr lang="en"/>
              <a:t>How do changes in the industry or regulatory environment affect customer churn?</a:t>
            </a:r>
            <a:endParaRPr/>
          </a:p>
          <a:p>
            <a:pPr marL="914400" lvl="1" indent="-298450" algn="l" rtl="0">
              <a:lnSpc>
                <a:spcPct val="115000"/>
              </a:lnSpc>
              <a:spcBef>
                <a:spcPts val="0"/>
              </a:spcBef>
              <a:spcAft>
                <a:spcPts val="0"/>
              </a:spcAft>
              <a:buClr>
                <a:schemeClr val="dk1"/>
              </a:buClr>
              <a:buSzPts val="1100"/>
              <a:buAutoNum type="arabicPeriod"/>
            </a:pPr>
            <a:r>
              <a:rPr lang="en"/>
              <a:t>Changes in the industry or regulatory environment can impact customer satisfaction or change the competitive environment.  For instance, new regulations could lead to price increases which will have an impact on customer churn.</a:t>
            </a:r>
            <a:endParaRPr/>
          </a:p>
          <a:p>
            <a:pPr marL="457200" lvl="0" indent="-298450" algn="l" rtl="0">
              <a:lnSpc>
                <a:spcPct val="115000"/>
              </a:lnSpc>
              <a:spcBef>
                <a:spcPts val="0"/>
              </a:spcBef>
              <a:spcAft>
                <a:spcPts val="0"/>
              </a:spcAft>
              <a:buClr>
                <a:schemeClr val="dk1"/>
              </a:buClr>
              <a:buSzPts val="1100"/>
              <a:buAutoNum type="arabicPeriod"/>
            </a:pPr>
            <a:r>
              <a:rPr lang="en"/>
              <a:t>What is the potential impact of churn on a company's financial performance?</a:t>
            </a:r>
            <a:endParaRPr/>
          </a:p>
          <a:p>
            <a:pPr marL="914400" lvl="1" indent="-298450" algn="l" rtl="0">
              <a:lnSpc>
                <a:spcPct val="115000"/>
              </a:lnSpc>
              <a:spcBef>
                <a:spcPts val="0"/>
              </a:spcBef>
              <a:spcAft>
                <a:spcPts val="0"/>
              </a:spcAft>
              <a:buClr>
                <a:schemeClr val="dk1"/>
              </a:buClr>
              <a:buSzPts val="1100"/>
              <a:buAutoNum type="arabicPeriod"/>
            </a:pPr>
            <a:r>
              <a:rPr lang="en"/>
              <a:t>Churn has the potential to reduce revenue, increase new acquisition costs, and lower the tenure of the average customer.</a:t>
            </a:r>
            <a:endParaRPr/>
          </a:p>
          <a:p>
            <a:pPr marL="457200" lvl="0" indent="-298450" algn="l" rtl="0">
              <a:lnSpc>
                <a:spcPct val="115000"/>
              </a:lnSpc>
              <a:spcBef>
                <a:spcPts val="0"/>
              </a:spcBef>
              <a:spcAft>
                <a:spcPts val="0"/>
              </a:spcAft>
              <a:buClr>
                <a:schemeClr val="dk1"/>
              </a:buClr>
              <a:buSzPts val="1100"/>
              <a:buAutoNum type="arabicPeriod"/>
            </a:pPr>
            <a:r>
              <a:rPr lang="en"/>
              <a:t>How can companies use data analytics to identify customers who are most likely to churn?</a:t>
            </a:r>
            <a:endParaRPr/>
          </a:p>
          <a:p>
            <a:pPr marL="914400" lvl="1" indent="-298450" algn="l" rtl="0">
              <a:lnSpc>
                <a:spcPct val="115000"/>
              </a:lnSpc>
              <a:spcBef>
                <a:spcPts val="0"/>
              </a:spcBef>
              <a:spcAft>
                <a:spcPts val="0"/>
              </a:spcAft>
              <a:buClr>
                <a:schemeClr val="dk1"/>
              </a:buClr>
              <a:buSzPts val="1100"/>
              <a:buAutoNum type="arabicPeriod"/>
            </a:pPr>
            <a:r>
              <a:rPr lang="en"/>
              <a:t>Data analytics can be used to view historical information and to review behaviors and demographic information.  With this data, machine learning models can be used to identify major churn factors within the data.</a:t>
            </a:r>
            <a:endParaRPr/>
          </a:p>
          <a:p>
            <a:pPr marL="457200" lvl="0" indent="-298450" algn="l" rtl="0">
              <a:lnSpc>
                <a:spcPct val="115000"/>
              </a:lnSpc>
              <a:spcBef>
                <a:spcPts val="0"/>
              </a:spcBef>
              <a:spcAft>
                <a:spcPts val="0"/>
              </a:spcAft>
              <a:buClr>
                <a:schemeClr val="dk1"/>
              </a:buClr>
              <a:buSzPts val="1100"/>
              <a:buAutoNum type="arabicPeriod"/>
            </a:pPr>
            <a:r>
              <a:rPr lang="en"/>
              <a:t>What are the ethical considerations when implementing retention strategies?</a:t>
            </a:r>
            <a:endParaRPr/>
          </a:p>
          <a:p>
            <a:pPr marL="914400" lvl="1" indent="-298450" algn="l" rtl="0">
              <a:lnSpc>
                <a:spcPct val="115000"/>
              </a:lnSpc>
              <a:spcBef>
                <a:spcPts val="0"/>
              </a:spcBef>
              <a:spcAft>
                <a:spcPts val="0"/>
              </a:spcAft>
              <a:buClr>
                <a:schemeClr val="dk1"/>
              </a:buClr>
              <a:buSzPts val="1100"/>
              <a:buAutoNum type="arabicPeriod"/>
            </a:pPr>
            <a:r>
              <a:rPr lang="en"/>
              <a:t>The main ethical considerations when using retention strategies would include transparency, respecting customer privacy, and avoiding potentially manipulative strategies.</a:t>
            </a:r>
            <a:endParaRPr/>
          </a:p>
          <a:p>
            <a:pPr marL="457200" lvl="0" indent="-298450" algn="l" rtl="0">
              <a:lnSpc>
                <a:spcPct val="115000"/>
              </a:lnSpc>
              <a:spcBef>
                <a:spcPts val="0"/>
              </a:spcBef>
              <a:spcAft>
                <a:spcPts val="0"/>
              </a:spcAft>
              <a:buClr>
                <a:schemeClr val="dk1"/>
              </a:buClr>
              <a:buSzPts val="1100"/>
              <a:buAutoNum type="arabicPeriod"/>
            </a:pPr>
            <a:r>
              <a:rPr lang="en"/>
              <a:t>How can companies balance the costs of retaining customers with the costs of acquiring new ones?</a:t>
            </a:r>
            <a:endParaRPr/>
          </a:p>
          <a:p>
            <a:pPr marL="914400" lvl="1" indent="-298450" algn="l" rtl="0">
              <a:lnSpc>
                <a:spcPct val="115000"/>
              </a:lnSpc>
              <a:spcBef>
                <a:spcPts val="0"/>
              </a:spcBef>
              <a:spcAft>
                <a:spcPts val="0"/>
              </a:spcAft>
              <a:buClr>
                <a:schemeClr val="dk1"/>
              </a:buClr>
              <a:buSzPts val="1100"/>
              <a:buAutoNum type="arabicPeriod"/>
            </a:pPr>
            <a:r>
              <a:rPr lang="en"/>
              <a:t>Companies can view their data and analyze customer lifetime value, then compare that value to the cost of acquiring a new customer.  If the cost of acquiring a new customer is more expensive, as it usually is, then a company should identify retention strategies for their respective business.</a:t>
            </a:r>
            <a:endParaRPr/>
          </a:p>
          <a:p>
            <a:pPr marL="457200" lvl="0" indent="-298450" algn="l" rtl="0">
              <a:lnSpc>
                <a:spcPct val="115000"/>
              </a:lnSpc>
              <a:spcBef>
                <a:spcPts val="0"/>
              </a:spcBef>
              <a:spcAft>
                <a:spcPts val="0"/>
              </a:spcAft>
              <a:buClr>
                <a:schemeClr val="dk1"/>
              </a:buClr>
              <a:buSzPts val="1100"/>
              <a:buAutoNum type="arabicPeriod"/>
            </a:pPr>
            <a:r>
              <a:rPr lang="en"/>
              <a:t>What are the limitations of using historical data to predict future churn?</a:t>
            </a:r>
            <a:endParaRPr/>
          </a:p>
          <a:p>
            <a:pPr marL="914400" lvl="1" indent="-298450" algn="l" rtl="0">
              <a:lnSpc>
                <a:spcPct val="115000"/>
              </a:lnSpc>
              <a:spcBef>
                <a:spcPts val="0"/>
              </a:spcBef>
              <a:spcAft>
                <a:spcPts val="0"/>
              </a:spcAft>
              <a:buClr>
                <a:schemeClr val="dk1"/>
              </a:buClr>
              <a:buSzPts val="1100"/>
              <a:buAutoNum type="arabicPeriod"/>
            </a:pPr>
            <a:r>
              <a:rPr lang="en"/>
              <a:t>There are several limitations to historical data.  Mainly, the difficulty of capturing all relevant variables and changes in the behavior or environment play a significant role.</a:t>
            </a:r>
            <a:endParaRPr/>
          </a:p>
          <a:p>
            <a:pPr marL="457200" lvl="0" indent="-298450" algn="l" rtl="0">
              <a:lnSpc>
                <a:spcPct val="115000"/>
              </a:lnSpc>
              <a:spcBef>
                <a:spcPts val="0"/>
              </a:spcBef>
              <a:spcAft>
                <a:spcPts val="0"/>
              </a:spcAft>
              <a:buClr>
                <a:schemeClr val="dk1"/>
              </a:buClr>
              <a:buSzPts val="1100"/>
              <a:buAutoNum type="arabicPeriod"/>
            </a:pPr>
            <a:r>
              <a:rPr lang="en"/>
              <a:t>How can companies measure the effectiveness of their retention strategies?</a:t>
            </a:r>
            <a:endParaRPr/>
          </a:p>
          <a:p>
            <a:pPr marL="914400" lvl="1" indent="-298450" algn="l" rtl="0">
              <a:lnSpc>
                <a:spcPct val="115000"/>
              </a:lnSpc>
              <a:spcBef>
                <a:spcPts val="0"/>
              </a:spcBef>
              <a:spcAft>
                <a:spcPts val="0"/>
              </a:spcAft>
              <a:buClr>
                <a:schemeClr val="dk1"/>
              </a:buClr>
              <a:buSzPts val="1100"/>
              <a:buAutoNum type="arabicPeriod"/>
            </a:pPr>
            <a:r>
              <a:rPr lang="en"/>
              <a:t>Companies can manage this information by using metrics such as retention rates, customer satisfaction scores, or customer lifetime value.</a:t>
            </a:r>
            <a:endParaRPr/>
          </a:p>
          <a:p>
            <a:pPr marL="457200" lvl="0" indent="-298450" algn="l" rtl="0">
              <a:lnSpc>
                <a:spcPct val="115000"/>
              </a:lnSpc>
              <a:spcBef>
                <a:spcPts val="0"/>
              </a:spcBef>
              <a:spcAft>
                <a:spcPts val="0"/>
              </a:spcAft>
              <a:buClr>
                <a:schemeClr val="dk1"/>
              </a:buClr>
              <a:buSzPts val="1100"/>
              <a:buAutoNum type="arabicPeriod"/>
            </a:pPr>
            <a:r>
              <a:rPr lang="en"/>
              <a:t>What role do customer preferences and attitudes play in churn?</a:t>
            </a:r>
            <a:endParaRPr/>
          </a:p>
          <a:p>
            <a:pPr marL="914400" lvl="1" indent="-298450" algn="l" rtl="0">
              <a:lnSpc>
                <a:spcPct val="115000"/>
              </a:lnSpc>
              <a:spcBef>
                <a:spcPts val="0"/>
              </a:spcBef>
              <a:spcAft>
                <a:spcPts val="0"/>
              </a:spcAft>
              <a:buClr>
                <a:schemeClr val="dk1"/>
              </a:buClr>
              <a:buSzPts val="1100"/>
              <a:buAutoNum type="arabicPeriod"/>
            </a:pPr>
            <a:r>
              <a:rPr lang="en"/>
              <a:t>Customer preferences play a large role in churn as customers may leave due to factors such as poor service, unmet expectations, or lack of engagement.  Sometimes, customers aren’t even aware of the value the company provides.  This is why there are times where companies may review adding engagement plans within their retention strategies.</a:t>
            </a:r>
            <a:endParaRPr/>
          </a:p>
          <a:p>
            <a:pPr marL="457200" lvl="0" indent="-298450" algn="l" rtl="0">
              <a:lnSpc>
                <a:spcPct val="115000"/>
              </a:lnSpc>
              <a:spcBef>
                <a:spcPts val="0"/>
              </a:spcBef>
              <a:spcAft>
                <a:spcPts val="0"/>
              </a:spcAft>
              <a:buClr>
                <a:schemeClr val="dk1"/>
              </a:buClr>
              <a:buSzPts val="1100"/>
              <a:buAutoNum type="arabicPeriod"/>
            </a:pPr>
            <a:r>
              <a:rPr lang="en"/>
              <a:t>How can companies ensure that their retention strategies follow relevant laws and regulations?</a:t>
            </a:r>
            <a:endParaRPr/>
          </a:p>
          <a:p>
            <a:pPr marL="914400" lvl="1" indent="-298450" algn="l" rtl="0">
              <a:lnSpc>
                <a:spcPct val="115000"/>
              </a:lnSpc>
              <a:spcBef>
                <a:spcPts val="0"/>
              </a:spcBef>
              <a:spcAft>
                <a:spcPts val="0"/>
              </a:spcAft>
              <a:buClr>
                <a:schemeClr val="dk1"/>
              </a:buClr>
              <a:buSzPts val="1100"/>
              <a:buAutoNum type="arabicPeriod"/>
            </a:pPr>
            <a:r>
              <a:rPr lang="en"/>
              <a:t>Companies must consult legal experts and implement transparent, ethical policies.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e1edbf6933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e1edbf6933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Thank you for coming! Here are the references for your own personal reviewing considerations.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e1edbf693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e1edbf693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Every industry has its own particular difficulties when it comes to client retention.  However, today we’ll be covering two popular industries that wrestle with customer churn constantly: the banking industry, and the telecommunications industry.  The project aims to use machine learning modeling to accurately predict churn while discerning the contributing factors for churn within each respective industry.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e1edbf6933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e1edbf693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a good standard, I like to graph my data before diving in.  The two histograms seen in this image indicate the relative tenure per customer, and the monthly charges per customer in the telecommunications dataset.  Two major points stand out from the visualizations here.  The tenure appears to have some consistent users who remain with the business for long periods of time, but there is a skew in the amount of newer customers (i.e. lower tenured individuals).  Additionally, users appear to prefer lower monthly charges.  Nothing really new there, but it’s visible in the data.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e1edbf693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e1edbf693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we look at the telecommunications data by gender, we can see it’s fairly even.  Likewise, we can see that the churn rates are similar as well for each group.  This is equally good and bad.  Since there isn’t much difference, we can expect that the data will be the same for each group and their respective churn expectation.  However, this immediately disproves this field as a potential candidate for reference on which column can assist with churn identification.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e1edbf6933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e1edbf6933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banking dataset, we can use another histogram to view the age of customers in their specific age group.  With this view, we can tell that our main demographic tends to be between thirty-five and forty years of age.  What is surprising here is that the older the client gets, the less likely they are to use our current bank where the data were selected.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e1edbf6933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e1edbf693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we compare age to credit score, we see that our previous estimation for average age of user was fairly accurate.  We can also see that the majority of our users appear to be within the 550 to 700 credit score range.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e1edbf6933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e1edbf6933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ensure that all methods were reviewed for the process, a separate model was created for each dataset.  The models attempted were the Logistic Regression, Decision Trees, and Random Forest Regression models.  The result scores were then check against each model to determine which model worked best, and what values it thought were the most important features by percentage.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e1edbf6933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e1edbf6933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each model, the accuracy scores were created to compare the accuracy of the model’s predictions.  Regarding the telecommunications dataset, the logistic regression held the highest accuracy precision, recall, f1-score, and AUC-ROC score.  According to the features listed for Logistic regression and random forest regression, we can see that TotalCharges appear to be the feature with the highest predictive power for customer churn.  Additionally, both models seem to have Contract_month_to_month in their top five which confirms that the charge amounts should be reviewed as well as the monthly contracts, and whether those charges should be adjusted or alternative modifications to the contracts should be made.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e249139eb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e249139eb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Regarding the banking dataset, the random forest regression held the highest accuracy precision, recall, f1-score, and AUC-ROC score.  However, the recall score of 42% indicates a high level of false positives.  One major possibility is that the use of additional data may assist the model in performing more accurately.  Nevertheless, the features determined to hold the most predictive power were age, estimated_salary, credit score, and balance.  Age is a column identified by the logistic regression model as well as balance, so those features may require some visibility and additional exploration to discover what might be happening.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hyperlink" Target="https://hbr.org/2014/10/the-value-of-keeping-the-right-customers" TargetMode="External"/><Relationship Id="rId3" Type="http://schemas.openxmlformats.org/officeDocument/2006/relationships/slideLayout" Target="../slideLayouts/slideLayout3.xml"/><Relationship Id="rId7" Type="http://schemas.openxmlformats.org/officeDocument/2006/relationships/hyperlink" Target="https://mailchimp.com/resources/importance-of-customer-service/#:~:text=With%20top%20notch%20customer%20service,free%20advertising%20for%20any%20business" TargetMode="Externa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flixpatrol.com/streaming-services/subscribers/" TargetMode="External"/><Relationship Id="rId5" Type="http://schemas.openxmlformats.org/officeDocument/2006/relationships/hyperlink" Target="https://www.kaggle.com/blastchar/telco-customer-churn" TargetMode="External"/><Relationship Id="rId10" Type="http://schemas.openxmlformats.org/officeDocument/2006/relationships/image" Target="../media/image1.png"/><Relationship Id="rId4" Type="http://schemas.openxmlformats.org/officeDocument/2006/relationships/notesSlide" Target="../notesSlides/notesSlide13.xml"/><Relationship Id="rId9" Type="http://schemas.openxmlformats.org/officeDocument/2006/relationships/hyperlink" Target="https://www.kaggle.com/gauravtopre/bank-customer-churn-dataset"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3.xml"/><Relationship Id="rId7" Type="http://schemas.openxmlformats.org/officeDocument/2006/relationships/image" Target="../media/image10.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png"/><Relationship Id="rId4" Type="http://schemas.openxmlformats.org/officeDocument/2006/relationships/notesSlide" Target="../notesSlides/notesSlide8.xml"/><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3.xml"/><Relationship Id="rId7" Type="http://schemas.openxmlformats.org/officeDocument/2006/relationships/image" Target="../media/image1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png"/><Relationship Id="rId4" Type="http://schemas.openxmlformats.org/officeDocument/2006/relationships/notesSlide" Target="../notesSlides/notesSlide9.xml"/><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Customer Churn Project Overview</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55000" lnSpcReduction="20000"/>
          </a:bodyPr>
          <a:lstStyle/>
          <a:p>
            <a:pPr marL="0" lvl="0" indent="0" algn="ctr" rtl="0">
              <a:spcBef>
                <a:spcPts val="0"/>
              </a:spcBef>
              <a:spcAft>
                <a:spcPts val="0"/>
              </a:spcAft>
              <a:buNone/>
            </a:pPr>
            <a:r>
              <a:rPr lang="en"/>
              <a:t>DSC680-T301 Applied Data Science</a:t>
            </a:r>
            <a:endParaRPr/>
          </a:p>
          <a:p>
            <a:pPr marL="0" lvl="0" indent="0" algn="ctr" rtl="0">
              <a:spcBef>
                <a:spcPts val="0"/>
              </a:spcBef>
              <a:spcAft>
                <a:spcPts val="0"/>
              </a:spcAft>
              <a:buNone/>
            </a:pPr>
            <a:r>
              <a:rPr lang="en"/>
              <a:t>By: Joshua Greenert</a:t>
            </a:r>
            <a:endParaRPr/>
          </a:p>
          <a:p>
            <a:pPr marL="0" lvl="0" indent="0" algn="ctr" rtl="0">
              <a:spcBef>
                <a:spcPts val="0"/>
              </a:spcBef>
              <a:spcAft>
                <a:spcPts val="0"/>
              </a:spcAft>
              <a:buNone/>
            </a:pPr>
            <a:r>
              <a:rPr lang="en"/>
              <a:t>4/27/2023</a:t>
            </a:r>
            <a:endParaRPr/>
          </a:p>
        </p:txBody>
      </p:sp>
      <p:pic>
        <p:nvPicPr>
          <p:cNvPr id="12" name="Audio 11">
            <a:hlinkClick r:id="" action="ppaction://media"/>
            <a:extLst>
              <a:ext uri="{FF2B5EF4-FFF2-40B4-BE49-F238E27FC236}">
                <a16:creationId xmlns:a16="http://schemas.microsoft.com/office/drawing/2014/main" id="{717FE38B-D7A4-6424-74D6-153B6C3ECCC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med" p14:dur="700" advTm="4662">
        <p:fade/>
      </p:transition>
    </mc:Choice>
    <mc:Fallback>
      <p:transition spd="med" advTm="46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311700" y="1759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Interpretation of Results</a:t>
            </a:r>
            <a:endParaRPr/>
          </a:p>
        </p:txBody>
      </p:sp>
      <p:pic>
        <p:nvPicPr>
          <p:cNvPr id="126" name="Google Shape;126;p22"/>
          <p:cNvPicPr preferRelativeResize="0"/>
          <p:nvPr/>
        </p:nvPicPr>
        <p:blipFill>
          <a:blip r:embed="rId5">
            <a:alphaModFix/>
          </a:blip>
          <a:stretch>
            <a:fillRect/>
          </a:stretch>
        </p:blipFill>
        <p:spPr>
          <a:xfrm>
            <a:off x="1130113" y="781375"/>
            <a:ext cx="6883784" cy="4090100"/>
          </a:xfrm>
          <a:prstGeom prst="rect">
            <a:avLst/>
          </a:prstGeom>
          <a:noFill/>
          <a:ln>
            <a:noFill/>
          </a:ln>
        </p:spPr>
      </p:pic>
      <p:pic>
        <p:nvPicPr>
          <p:cNvPr id="4" name="Audio 3">
            <a:hlinkClick r:id="" action="ppaction://media"/>
            <a:extLst>
              <a:ext uri="{FF2B5EF4-FFF2-40B4-BE49-F238E27FC236}">
                <a16:creationId xmlns:a16="http://schemas.microsoft.com/office/drawing/2014/main" id="{9D6E59A5-273D-4AA6-19E0-1BFC5E03308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med" p14:dur="700" advTm="51302">
        <p:fade/>
      </p:transition>
    </mc:Choice>
    <mc:Fallback>
      <p:transition spd="med" advTm="513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11700" y="1759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Ethical Assessment</a:t>
            </a:r>
            <a:endParaRPr/>
          </a:p>
        </p:txBody>
      </p:sp>
      <p:sp>
        <p:nvSpPr>
          <p:cNvPr id="132" name="Google Shape;132;p23"/>
          <p:cNvSpPr txBox="1"/>
          <p:nvPr/>
        </p:nvSpPr>
        <p:spPr>
          <a:xfrm>
            <a:off x="2994600" y="2204200"/>
            <a:ext cx="31548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a:solidFill>
                  <a:schemeClr val="dk1"/>
                </a:solidFill>
              </a:rPr>
              <a:t>Customer Data Used</a:t>
            </a:r>
            <a:endParaRPr>
              <a:solidFill>
                <a:schemeClr val="dk1"/>
              </a:solidFill>
            </a:endParaRPr>
          </a:p>
        </p:txBody>
      </p:sp>
      <p:pic>
        <p:nvPicPr>
          <p:cNvPr id="133" name="Google Shape;133;p23"/>
          <p:cNvPicPr preferRelativeResize="0"/>
          <p:nvPr/>
        </p:nvPicPr>
        <p:blipFill>
          <a:blip r:embed="rId5">
            <a:alphaModFix/>
          </a:blip>
          <a:stretch>
            <a:fillRect/>
          </a:stretch>
        </p:blipFill>
        <p:spPr>
          <a:xfrm>
            <a:off x="0" y="0"/>
            <a:ext cx="2204200" cy="2204200"/>
          </a:xfrm>
          <a:prstGeom prst="rect">
            <a:avLst/>
          </a:prstGeom>
          <a:noFill/>
          <a:ln>
            <a:noFill/>
          </a:ln>
        </p:spPr>
      </p:pic>
      <p:pic>
        <p:nvPicPr>
          <p:cNvPr id="134" name="Google Shape;134;p23"/>
          <p:cNvPicPr preferRelativeResize="0"/>
          <p:nvPr/>
        </p:nvPicPr>
        <p:blipFill>
          <a:blip r:embed="rId5">
            <a:alphaModFix/>
          </a:blip>
          <a:stretch>
            <a:fillRect/>
          </a:stretch>
        </p:blipFill>
        <p:spPr>
          <a:xfrm>
            <a:off x="6939800" y="2939300"/>
            <a:ext cx="2204201" cy="2204200"/>
          </a:xfrm>
          <a:prstGeom prst="rect">
            <a:avLst/>
          </a:prstGeom>
          <a:noFill/>
          <a:ln>
            <a:noFill/>
          </a:ln>
        </p:spPr>
      </p:pic>
      <p:pic>
        <p:nvPicPr>
          <p:cNvPr id="4" name="Audio 3">
            <a:hlinkClick r:id="" action="ppaction://media"/>
            <a:extLst>
              <a:ext uri="{FF2B5EF4-FFF2-40B4-BE49-F238E27FC236}">
                <a16:creationId xmlns:a16="http://schemas.microsoft.com/office/drawing/2014/main" id="{33832066-D17C-F977-FBE3-ED2DCE0F1D2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p:transition spd="slow" advTm="2318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311700" y="1759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Questions Asked By Audience</a:t>
            </a:r>
            <a:endParaRPr/>
          </a:p>
        </p:txBody>
      </p:sp>
      <p:sp>
        <p:nvSpPr>
          <p:cNvPr id="140" name="Google Shape;140;p24"/>
          <p:cNvSpPr txBox="1"/>
          <p:nvPr/>
        </p:nvSpPr>
        <p:spPr>
          <a:xfrm>
            <a:off x="968550" y="1076550"/>
            <a:ext cx="7206900" cy="3417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AutoNum type="arabicPeriod"/>
            </a:pPr>
            <a:r>
              <a:rPr lang="en">
                <a:solidFill>
                  <a:schemeClr val="dk1"/>
                </a:solidFill>
              </a:rPr>
              <a:t>What are the most effective retention strategies for different customer segments?</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How do changes in the industry or regulatory environment affect customer churn?</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What is the potential impact of churn on a company's financial performance?</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How can companies use data analytics to identify customers who are most likely to churn?</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What are the ethical considerations when implementing retention strategies?</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How can companies balance the costs of retaining customers with the costs of acquiring new ones?</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What are the limitations of using historical data to predict future churn?</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How can companies measure the effectiveness of their retention strategies?</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What role do customer preferences and attitudes play in churn?</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How can companies ensure that their retention strategies are in compliance with relevant laws and regulations?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pic>
        <p:nvPicPr>
          <p:cNvPr id="4" name="Audio 3">
            <a:hlinkClick r:id="" action="ppaction://media"/>
            <a:extLst>
              <a:ext uri="{FF2B5EF4-FFF2-40B4-BE49-F238E27FC236}">
                <a16:creationId xmlns:a16="http://schemas.microsoft.com/office/drawing/2014/main" id="{36EC804A-6415-8371-B3DD-BC8AFD9BCFB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p:transition spd="slow" advTm="19043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311700" y="1759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References</a:t>
            </a:r>
            <a:endParaRPr/>
          </a:p>
        </p:txBody>
      </p:sp>
      <p:sp>
        <p:nvSpPr>
          <p:cNvPr id="146" name="Google Shape;146;p25"/>
          <p:cNvSpPr txBox="1"/>
          <p:nvPr/>
        </p:nvSpPr>
        <p:spPr>
          <a:xfrm>
            <a:off x="1260150" y="886925"/>
            <a:ext cx="66237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BlastChar. (2019). Telco Customer Churn. Kaggle. </a:t>
            </a:r>
            <a:r>
              <a:rPr lang="en" u="sng">
                <a:solidFill>
                  <a:schemeClr val="hlink"/>
                </a:solidFill>
                <a:hlinkClick r:id="rId5"/>
              </a:rPr>
              <a:t>https://www.kaggle.com/blastchar/telco-customer-churn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FlixPatrol. (2020). Streaming services subscribers., from </a:t>
            </a:r>
            <a:r>
              <a:rPr lang="en" u="sng">
                <a:solidFill>
                  <a:schemeClr val="hlink"/>
                </a:solidFill>
                <a:hlinkClick r:id="rId6"/>
              </a:rPr>
              <a:t>https://flixpatrol.com/streaming-services/subscribers/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Mailchimp. (2022). The Importance of Customer Service: Benefits and Examples., from </a:t>
            </a:r>
            <a:r>
              <a:rPr lang="en" u="sng">
                <a:solidFill>
                  <a:schemeClr val="hlink"/>
                </a:solidFill>
                <a:hlinkClick r:id="rId7"/>
              </a:rPr>
              <a:t>https://mailchimp.com/resources/importance-of-customer-service/#:~:text=With%20top%20notch%20customer%20service,free%20advertising%20for%20any%20business</a:t>
            </a:r>
            <a:r>
              <a:rPr lang="en">
                <a:solidFill>
                  <a:schemeClr val="dk1"/>
                </a:solidFill>
              </a:rPr>
              <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Reichheld, F. F. (2014). The Value of Keeping the Right Customers. Harvard Business Review. Retrieved, from </a:t>
            </a:r>
            <a:r>
              <a:rPr lang="en" u="sng">
                <a:solidFill>
                  <a:schemeClr val="hlink"/>
                </a:solidFill>
                <a:hlinkClick r:id="rId8"/>
              </a:rPr>
              <a:t>https://hbr.org/2014/10/the-value-of-keeping-the-right-customers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Topre, G. (2021). Bank Customer Churn Dataset. Kaggle. </a:t>
            </a:r>
            <a:r>
              <a:rPr lang="en" u="sng">
                <a:solidFill>
                  <a:schemeClr val="hlink"/>
                </a:solidFill>
                <a:hlinkClick r:id="rId9"/>
              </a:rPr>
              <a:t>https://www.kaggle.com/gauravtopre/bank-customer-churn-dataset</a:t>
            </a:r>
            <a:endParaRPr/>
          </a:p>
        </p:txBody>
      </p:sp>
      <p:pic>
        <p:nvPicPr>
          <p:cNvPr id="4" name="Audio 3">
            <a:hlinkClick r:id="" action="ppaction://media"/>
            <a:extLst>
              <a:ext uri="{FF2B5EF4-FFF2-40B4-BE49-F238E27FC236}">
                <a16:creationId xmlns:a16="http://schemas.microsoft.com/office/drawing/2014/main" id="{B98C81E9-A687-90B4-99B3-79136B20D6ED}"/>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76563" t="-76563" r="-76563" b="-76563"/>
          <a:stretch>
            <a:fillRect/>
          </a:stretch>
        </p:blipFill>
        <p:spPr>
          <a:xfrm>
            <a:off x="7539228" y="3538728"/>
            <a:ext cx="1543050" cy="1543050"/>
          </a:xfrm>
          <a:prstGeom prst="ellipse">
            <a:avLst/>
          </a:prstGeom>
        </p:spPr>
      </p:pic>
    </p:spTree>
  </p:cSld>
  <p:clrMapOvr>
    <a:masterClrMapping/>
  </p:clrMapOvr>
  <p:transition spd="slow" advTm="682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1759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Business Problem</a:t>
            </a:r>
            <a:endParaRPr/>
          </a:p>
        </p:txBody>
      </p:sp>
      <p:sp>
        <p:nvSpPr>
          <p:cNvPr id="61" name="Google Shape;61;p14"/>
          <p:cNvSpPr txBox="1">
            <a:spLocks noGrp="1"/>
          </p:cNvSpPr>
          <p:nvPr>
            <p:ph type="body" idx="1"/>
          </p:nvPr>
        </p:nvSpPr>
        <p:spPr>
          <a:xfrm>
            <a:off x="311700" y="1008475"/>
            <a:ext cx="8520600" cy="1506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
              <a:t>The project aims to address high customer churn rates in banking and telecommunications industries. It plans to develop industry-specific solutions and a machine learning model to predict customer churn accurately. Additionally, the project aims to identify the contributing factors for churn in each industry.</a:t>
            </a:r>
            <a:endParaRPr/>
          </a:p>
        </p:txBody>
      </p:sp>
      <p:pic>
        <p:nvPicPr>
          <p:cNvPr id="62" name="Google Shape;62;p14"/>
          <p:cNvPicPr preferRelativeResize="0"/>
          <p:nvPr/>
        </p:nvPicPr>
        <p:blipFill>
          <a:blip r:embed="rId5">
            <a:alphaModFix/>
          </a:blip>
          <a:stretch>
            <a:fillRect/>
          </a:stretch>
        </p:blipFill>
        <p:spPr>
          <a:xfrm>
            <a:off x="1551363" y="2813825"/>
            <a:ext cx="6041276" cy="2051050"/>
          </a:xfrm>
          <a:prstGeom prst="rect">
            <a:avLst/>
          </a:prstGeom>
          <a:noFill/>
          <a:ln>
            <a:noFill/>
          </a:ln>
        </p:spPr>
      </p:pic>
      <p:pic>
        <p:nvPicPr>
          <p:cNvPr id="5" name="Audio 4">
            <a:hlinkClick r:id="" action="ppaction://media"/>
            <a:extLst>
              <a:ext uri="{FF2B5EF4-FFF2-40B4-BE49-F238E27FC236}">
                <a16:creationId xmlns:a16="http://schemas.microsoft.com/office/drawing/2014/main" id="{A0B9ECAD-103F-864A-7BAC-2478D1742A2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p:transition spd="slow" advTm="2518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1759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Visualizations (Telecommunications 1)</a:t>
            </a:r>
            <a:endParaRPr/>
          </a:p>
        </p:txBody>
      </p:sp>
      <p:pic>
        <p:nvPicPr>
          <p:cNvPr id="68" name="Google Shape;68;p15"/>
          <p:cNvPicPr preferRelativeResize="0"/>
          <p:nvPr/>
        </p:nvPicPr>
        <p:blipFill>
          <a:blip r:embed="rId5">
            <a:alphaModFix/>
          </a:blip>
          <a:stretch>
            <a:fillRect/>
          </a:stretch>
        </p:blipFill>
        <p:spPr>
          <a:xfrm>
            <a:off x="783100" y="748600"/>
            <a:ext cx="7577799" cy="4326525"/>
          </a:xfrm>
          <a:prstGeom prst="rect">
            <a:avLst/>
          </a:prstGeom>
          <a:noFill/>
          <a:ln>
            <a:noFill/>
          </a:ln>
        </p:spPr>
      </p:pic>
      <p:pic>
        <p:nvPicPr>
          <p:cNvPr id="4" name="Audio 3">
            <a:hlinkClick r:id="" action="ppaction://media"/>
            <a:extLst>
              <a:ext uri="{FF2B5EF4-FFF2-40B4-BE49-F238E27FC236}">
                <a16:creationId xmlns:a16="http://schemas.microsoft.com/office/drawing/2014/main" id="{7F81891B-A70F-853A-B652-FDBA201F8CF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3400" advTm="30736">
        <p14:reveal/>
      </p:transition>
    </mc:Choice>
    <mc:Fallback>
      <p:transition spd="slow" advTm="307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1759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Visualizations (Telecommunications 2)</a:t>
            </a:r>
            <a:endParaRPr/>
          </a:p>
        </p:txBody>
      </p:sp>
      <p:pic>
        <p:nvPicPr>
          <p:cNvPr id="74" name="Google Shape;74;p16"/>
          <p:cNvPicPr preferRelativeResize="0"/>
          <p:nvPr/>
        </p:nvPicPr>
        <p:blipFill>
          <a:blip r:embed="rId5">
            <a:alphaModFix/>
          </a:blip>
          <a:stretch>
            <a:fillRect/>
          </a:stretch>
        </p:blipFill>
        <p:spPr>
          <a:xfrm>
            <a:off x="821625" y="703750"/>
            <a:ext cx="7500750" cy="4379575"/>
          </a:xfrm>
          <a:prstGeom prst="rect">
            <a:avLst/>
          </a:prstGeom>
          <a:noFill/>
          <a:ln>
            <a:noFill/>
          </a:ln>
        </p:spPr>
      </p:pic>
      <p:pic>
        <p:nvPicPr>
          <p:cNvPr id="9" name="Audio 8">
            <a:hlinkClick r:id="" action="ppaction://media"/>
            <a:extLst>
              <a:ext uri="{FF2B5EF4-FFF2-40B4-BE49-F238E27FC236}">
                <a16:creationId xmlns:a16="http://schemas.microsoft.com/office/drawing/2014/main" id="{D0A62E8A-821C-F3DF-0267-091DA4E5F30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3400" advTm="23489">
        <p14:reveal dir="r"/>
      </p:transition>
    </mc:Choice>
    <mc:Fallback>
      <p:transition spd="slow" advTm="234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1759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Visualizations (Banking 1)</a:t>
            </a:r>
            <a:endParaRPr/>
          </a:p>
        </p:txBody>
      </p:sp>
      <p:pic>
        <p:nvPicPr>
          <p:cNvPr id="80" name="Google Shape;80;p17"/>
          <p:cNvPicPr preferRelativeResize="0"/>
          <p:nvPr/>
        </p:nvPicPr>
        <p:blipFill>
          <a:blip r:embed="rId5">
            <a:alphaModFix/>
          </a:blip>
          <a:stretch>
            <a:fillRect/>
          </a:stretch>
        </p:blipFill>
        <p:spPr>
          <a:xfrm>
            <a:off x="791700" y="714100"/>
            <a:ext cx="7560600" cy="4384550"/>
          </a:xfrm>
          <a:prstGeom prst="rect">
            <a:avLst/>
          </a:prstGeom>
          <a:noFill/>
          <a:ln>
            <a:noFill/>
          </a:ln>
        </p:spPr>
      </p:pic>
      <p:pic>
        <p:nvPicPr>
          <p:cNvPr id="4" name="Audio 3">
            <a:hlinkClick r:id="" action="ppaction://media"/>
            <a:extLst>
              <a:ext uri="{FF2B5EF4-FFF2-40B4-BE49-F238E27FC236}">
                <a16:creationId xmlns:a16="http://schemas.microsoft.com/office/drawing/2014/main" id="{68A02218-FDC1-8C32-4F60-5FBE560828B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3400" advTm="20625">
        <p14:reveal/>
      </p:transition>
    </mc:Choice>
    <mc:Fallback>
      <p:transition spd="slow" advTm="206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1759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Visualizations (Banking 2)</a:t>
            </a:r>
            <a:endParaRPr/>
          </a:p>
        </p:txBody>
      </p:sp>
      <p:pic>
        <p:nvPicPr>
          <p:cNvPr id="86" name="Google Shape;86;p18"/>
          <p:cNvPicPr preferRelativeResize="0"/>
          <p:nvPr/>
        </p:nvPicPr>
        <p:blipFill>
          <a:blip r:embed="rId5">
            <a:alphaModFix/>
          </a:blip>
          <a:stretch>
            <a:fillRect/>
          </a:stretch>
        </p:blipFill>
        <p:spPr>
          <a:xfrm>
            <a:off x="854125" y="706625"/>
            <a:ext cx="7435751" cy="4384425"/>
          </a:xfrm>
          <a:prstGeom prst="rect">
            <a:avLst/>
          </a:prstGeom>
          <a:noFill/>
          <a:ln>
            <a:noFill/>
          </a:ln>
        </p:spPr>
      </p:pic>
      <p:pic>
        <p:nvPicPr>
          <p:cNvPr id="4" name="Audio 3">
            <a:hlinkClick r:id="" action="ppaction://media"/>
            <a:extLst>
              <a:ext uri="{FF2B5EF4-FFF2-40B4-BE49-F238E27FC236}">
                <a16:creationId xmlns:a16="http://schemas.microsoft.com/office/drawing/2014/main" id="{1D9FB31E-549A-C4E1-968C-36203552E7A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3400" advTm="16837">
        <p14:reveal dir="r"/>
      </p:transition>
    </mc:Choice>
    <mc:Fallback>
      <p:transition spd="slow" advTm="168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1759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Methods</a:t>
            </a:r>
            <a:endParaRPr/>
          </a:p>
        </p:txBody>
      </p:sp>
      <p:sp>
        <p:nvSpPr>
          <p:cNvPr id="92" name="Google Shape;92;p19"/>
          <p:cNvSpPr txBox="1"/>
          <p:nvPr/>
        </p:nvSpPr>
        <p:spPr>
          <a:xfrm>
            <a:off x="2538450" y="1704500"/>
            <a:ext cx="4067100" cy="1569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rPr>
              <a:t>Logistic Regression (LR)</a:t>
            </a:r>
            <a:endParaRPr sz="1800">
              <a:solidFill>
                <a:schemeClr val="dk1"/>
              </a:solidFill>
            </a:endParaRPr>
          </a:p>
          <a:p>
            <a:pPr marL="0" lvl="0" indent="0" algn="ctr" rtl="0">
              <a:spcBef>
                <a:spcPts val="0"/>
              </a:spcBef>
              <a:spcAft>
                <a:spcPts val="0"/>
              </a:spcAft>
              <a:buNone/>
            </a:pPr>
            <a:endParaRPr sz="1800">
              <a:solidFill>
                <a:schemeClr val="dk1"/>
              </a:solidFill>
            </a:endParaRPr>
          </a:p>
          <a:p>
            <a:pPr marL="0" lvl="0" indent="0" algn="ctr" rtl="0">
              <a:spcBef>
                <a:spcPts val="0"/>
              </a:spcBef>
              <a:spcAft>
                <a:spcPts val="0"/>
              </a:spcAft>
              <a:buNone/>
            </a:pPr>
            <a:r>
              <a:rPr lang="en" sz="1800">
                <a:solidFill>
                  <a:schemeClr val="dk1"/>
                </a:solidFill>
              </a:rPr>
              <a:t>Decision Trees (DT)</a:t>
            </a:r>
            <a:endParaRPr sz="1800">
              <a:solidFill>
                <a:schemeClr val="dk1"/>
              </a:solidFill>
            </a:endParaRPr>
          </a:p>
          <a:p>
            <a:pPr marL="0" lvl="0" indent="0" algn="ctr" rtl="0">
              <a:spcBef>
                <a:spcPts val="0"/>
              </a:spcBef>
              <a:spcAft>
                <a:spcPts val="0"/>
              </a:spcAft>
              <a:buNone/>
            </a:pPr>
            <a:endParaRPr sz="1800">
              <a:solidFill>
                <a:schemeClr val="dk1"/>
              </a:solidFill>
            </a:endParaRPr>
          </a:p>
          <a:p>
            <a:pPr marL="0" lvl="0" indent="0" algn="ctr" rtl="0">
              <a:spcBef>
                <a:spcPts val="0"/>
              </a:spcBef>
              <a:spcAft>
                <a:spcPts val="0"/>
              </a:spcAft>
              <a:buNone/>
            </a:pPr>
            <a:r>
              <a:rPr lang="en" sz="1800">
                <a:solidFill>
                  <a:schemeClr val="dk1"/>
                </a:solidFill>
              </a:rPr>
              <a:t>Random Forest Regression (RFR)</a:t>
            </a:r>
            <a:endParaRPr sz="1800">
              <a:solidFill>
                <a:schemeClr val="dk1"/>
              </a:solidFill>
            </a:endParaRPr>
          </a:p>
        </p:txBody>
      </p:sp>
      <p:pic>
        <p:nvPicPr>
          <p:cNvPr id="93" name="Google Shape;93;p19"/>
          <p:cNvPicPr preferRelativeResize="0"/>
          <p:nvPr/>
        </p:nvPicPr>
        <p:blipFill>
          <a:blip r:embed="rId5">
            <a:alphaModFix/>
          </a:blip>
          <a:stretch>
            <a:fillRect/>
          </a:stretch>
        </p:blipFill>
        <p:spPr>
          <a:xfrm>
            <a:off x="-1" y="0"/>
            <a:ext cx="1647625" cy="1943752"/>
          </a:xfrm>
          <a:prstGeom prst="rect">
            <a:avLst/>
          </a:prstGeom>
          <a:noFill/>
          <a:ln>
            <a:noFill/>
          </a:ln>
        </p:spPr>
      </p:pic>
      <p:pic>
        <p:nvPicPr>
          <p:cNvPr id="94" name="Google Shape;94;p19"/>
          <p:cNvPicPr preferRelativeResize="0"/>
          <p:nvPr/>
        </p:nvPicPr>
        <p:blipFill>
          <a:blip r:embed="rId5">
            <a:alphaModFix/>
          </a:blip>
          <a:stretch>
            <a:fillRect/>
          </a:stretch>
        </p:blipFill>
        <p:spPr>
          <a:xfrm>
            <a:off x="7496374" y="3199750"/>
            <a:ext cx="1647625" cy="1943752"/>
          </a:xfrm>
          <a:prstGeom prst="rect">
            <a:avLst/>
          </a:prstGeom>
          <a:noFill/>
          <a:ln>
            <a:noFill/>
          </a:ln>
        </p:spPr>
      </p:pic>
      <p:pic>
        <p:nvPicPr>
          <p:cNvPr id="4" name="Audio 3">
            <a:hlinkClick r:id="" action="ppaction://media"/>
            <a:extLst>
              <a:ext uri="{FF2B5EF4-FFF2-40B4-BE49-F238E27FC236}">
                <a16:creationId xmlns:a16="http://schemas.microsoft.com/office/drawing/2014/main" id="{A8A6295D-9492-1FEE-A551-E8C2B088FED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med" p14:dur="700" advTm="25087">
        <p:fade/>
      </p:transition>
    </mc:Choice>
    <mc:Fallback>
      <p:transition spd="med" advTm="250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1759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Analysis - Telecommunications</a:t>
            </a:r>
            <a:endParaRPr/>
          </a:p>
        </p:txBody>
      </p:sp>
      <p:pic>
        <p:nvPicPr>
          <p:cNvPr id="100" name="Google Shape;100;p20"/>
          <p:cNvPicPr preferRelativeResize="0"/>
          <p:nvPr/>
        </p:nvPicPr>
        <p:blipFill>
          <a:blip r:embed="rId5">
            <a:alphaModFix/>
          </a:blip>
          <a:stretch>
            <a:fillRect/>
          </a:stretch>
        </p:blipFill>
        <p:spPr>
          <a:xfrm>
            <a:off x="311700" y="1962600"/>
            <a:ext cx="2314575" cy="819150"/>
          </a:xfrm>
          <a:prstGeom prst="rect">
            <a:avLst/>
          </a:prstGeom>
          <a:noFill/>
          <a:ln>
            <a:noFill/>
          </a:ln>
        </p:spPr>
      </p:pic>
      <p:sp>
        <p:nvSpPr>
          <p:cNvPr id="101" name="Google Shape;101;p20"/>
          <p:cNvSpPr txBox="1"/>
          <p:nvPr/>
        </p:nvSpPr>
        <p:spPr>
          <a:xfrm>
            <a:off x="695275" y="1263450"/>
            <a:ext cx="194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Logistic Regression</a:t>
            </a:r>
            <a:endParaRPr>
              <a:solidFill>
                <a:schemeClr val="dk1"/>
              </a:solidFill>
            </a:endParaRPr>
          </a:p>
        </p:txBody>
      </p:sp>
      <p:sp>
        <p:nvSpPr>
          <p:cNvPr id="102" name="Google Shape;102;p20"/>
          <p:cNvSpPr txBox="1"/>
          <p:nvPr/>
        </p:nvSpPr>
        <p:spPr>
          <a:xfrm>
            <a:off x="3449350" y="1263450"/>
            <a:ext cx="194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Decision Trees</a:t>
            </a:r>
            <a:endParaRPr>
              <a:solidFill>
                <a:schemeClr val="dk1"/>
              </a:solidFill>
            </a:endParaRPr>
          </a:p>
        </p:txBody>
      </p:sp>
      <p:sp>
        <p:nvSpPr>
          <p:cNvPr id="103" name="Google Shape;103;p20"/>
          <p:cNvSpPr txBox="1"/>
          <p:nvPr/>
        </p:nvSpPr>
        <p:spPr>
          <a:xfrm>
            <a:off x="6203425" y="1263450"/>
            <a:ext cx="247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Random Forest Regression</a:t>
            </a:r>
            <a:endParaRPr>
              <a:solidFill>
                <a:schemeClr val="dk1"/>
              </a:solidFill>
            </a:endParaRPr>
          </a:p>
        </p:txBody>
      </p:sp>
      <p:pic>
        <p:nvPicPr>
          <p:cNvPr id="104" name="Google Shape;104;p20"/>
          <p:cNvPicPr preferRelativeResize="0"/>
          <p:nvPr/>
        </p:nvPicPr>
        <p:blipFill>
          <a:blip r:embed="rId6">
            <a:alphaModFix/>
          </a:blip>
          <a:stretch>
            <a:fillRect/>
          </a:stretch>
        </p:blipFill>
        <p:spPr>
          <a:xfrm>
            <a:off x="2804400" y="1738300"/>
            <a:ext cx="3233603" cy="1802050"/>
          </a:xfrm>
          <a:prstGeom prst="rect">
            <a:avLst/>
          </a:prstGeom>
          <a:noFill/>
          <a:ln>
            <a:noFill/>
          </a:ln>
        </p:spPr>
      </p:pic>
      <p:pic>
        <p:nvPicPr>
          <p:cNvPr id="105" name="Google Shape;105;p20"/>
          <p:cNvPicPr preferRelativeResize="0"/>
          <p:nvPr/>
        </p:nvPicPr>
        <p:blipFill>
          <a:blip r:embed="rId7">
            <a:alphaModFix/>
          </a:blip>
          <a:stretch>
            <a:fillRect/>
          </a:stretch>
        </p:blipFill>
        <p:spPr>
          <a:xfrm>
            <a:off x="6317575" y="1943550"/>
            <a:ext cx="2247900" cy="857250"/>
          </a:xfrm>
          <a:prstGeom prst="rect">
            <a:avLst/>
          </a:prstGeom>
          <a:noFill/>
          <a:ln>
            <a:noFill/>
          </a:ln>
        </p:spPr>
      </p:pic>
      <p:pic>
        <p:nvPicPr>
          <p:cNvPr id="106" name="Google Shape;106;p20"/>
          <p:cNvPicPr preferRelativeResize="0"/>
          <p:nvPr/>
        </p:nvPicPr>
        <p:blipFill>
          <a:blip r:embed="rId8">
            <a:alphaModFix/>
          </a:blip>
          <a:stretch>
            <a:fillRect/>
          </a:stretch>
        </p:blipFill>
        <p:spPr>
          <a:xfrm>
            <a:off x="311700" y="3995750"/>
            <a:ext cx="3429000" cy="895350"/>
          </a:xfrm>
          <a:prstGeom prst="rect">
            <a:avLst/>
          </a:prstGeom>
          <a:noFill/>
          <a:ln>
            <a:noFill/>
          </a:ln>
        </p:spPr>
      </p:pic>
      <p:pic>
        <p:nvPicPr>
          <p:cNvPr id="107" name="Google Shape;107;p20"/>
          <p:cNvPicPr preferRelativeResize="0"/>
          <p:nvPr/>
        </p:nvPicPr>
        <p:blipFill>
          <a:blip r:embed="rId9">
            <a:alphaModFix/>
          </a:blip>
          <a:stretch>
            <a:fillRect/>
          </a:stretch>
        </p:blipFill>
        <p:spPr>
          <a:xfrm>
            <a:off x="6084213" y="3917025"/>
            <a:ext cx="2714625" cy="933450"/>
          </a:xfrm>
          <a:prstGeom prst="rect">
            <a:avLst/>
          </a:prstGeom>
          <a:noFill/>
          <a:ln>
            <a:noFill/>
          </a:ln>
        </p:spPr>
      </p:pic>
      <p:pic>
        <p:nvPicPr>
          <p:cNvPr id="4" name="Audio 3">
            <a:hlinkClick r:id="" action="ppaction://media"/>
            <a:extLst>
              <a:ext uri="{FF2B5EF4-FFF2-40B4-BE49-F238E27FC236}">
                <a16:creationId xmlns:a16="http://schemas.microsoft.com/office/drawing/2014/main" id="{C217F33E-45E1-BC17-1137-1EB384EF3A8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3400" advTm="42477">
        <p14:reveal/>
      </p:transition>
    </mc:Choice>
    <mc:Fallback>
      <p:transition spd="slow" advTm="424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311700" y="1759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Analysis - Banking</a:t>
            </a:r>
            <a:endParaRPr/>
          </a:p>
        </p:txBody>
      </p:sp>
      <p:sp>
        <p:nvSpPr>
          <p:cNvPr id="113" name="Google Shape;113;p21"/>
          <p:cNvSpPr txBox="1"/>
          <p:nvPr/>
        </p:nvSpPr>
        <p:spPr>
          <a:xfrm>
            <a:off x="695275" y="1263450"/>
            <a:ext cx="194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Logistic Regression</a:t>
            </a:r>
            <a:endParaRPr>
              <a:solidFill>
                <a:schemeClr val="dk1"/>
              </a:solidFill>
            </a:endParaRPr>
          </a:p>
        </p:txBody>
      </p:sp>
      <p:sp>
        <p:nvSpPr>
          <p:cNvPr id="114" name="Google Shape;114;p21"/>
          <p:cNvSpPr txBox="1"/>
          <p:nvPr/>
        </p:nvSpPr>
        <p:spPr>
          <a:xfrm>
            <a:off x="3449350" y="1263450"/>
            <a:ext cx="194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Decision Trees</a:t>
            </a:r>
            <a:endParaRPr>
              <a:solidFill>
                <a:schemeClr val="dk1"/>
              </a:solidFill>
            </a:endParaRPr>
          </a:p>
        </p:txBody>
      </p:sp>
      <p:sp>
        <p:nvSpPr>
          <p:cNvPr id="115" name="Google Shape;115;p21"/>
          <p:cNvSpPr txBox="1"/>
          <p:nvPr/>
        </p:nvSpPr>
        <p:spPr>
          <a:xfrm>
            <a:off x="6203425" y="1263450"/>
            <a:ext cx="247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Random Forest Regression</a:t>
            </a:r>
            <a:endParaRPr>
              <a:solidFill>
                <a:schemeClr val="dk1"/>
              </a:solidFill>
            </a:endParaRPr>
          </a:p>
        </p:txBody>
      </p:sp>
      <p:pic>
        <p:nvPicPr>
          <p:cNvPr id="116" name="Google Shape;116;p21"/>
          <p:cNvPicPr preferRelativeResize="0"/>
          <p:nvPr/>
        </p:nvPicPr>
        <p:blipFill>
          <a:blip r:embed="rId5">
            <a:alphaModFix/>
          </a:blip>
          <a:stretch>
            <a:fillRect/>
          </a:stretch>
        </p:blipFill>
        <p:spPr>
          <a:xfrm>
            <a:off x="343450" y="1957838"/>
            <a:ext cx="2295525" cy="828675"/>
          </a:xfrm>
          <a:prstGeom prst="rect">
            <a:avLst/>
          </a:prstGeom>
          <a:noFill/>
          <a:ln>
            <a:noFill/>
          </a:ln>
        </p:spPr>
      </p:pic>
      <p:pic>
        <p:nvPicPr>
          <p:cNvPr id="117" name="Google Shape;117;p21"/>
          <p:cNvPicPr preferRelativeResize="0"/>
          <p:nvPr/>
        </p:nvPicPr>
        <p:blipFill>
          <a:blip r:embed="rId6">
            <a:alphaModFix/>
          </a:blip>
          <a:stretch>
            <a:fillRect/>
          </a:stretch>
        </p:blipFill>
        <p:spPr>
          <a:xfrm>
            <a:off x="557763" y="3139525"/>
            <a:ext cx="1866900" cy="904875"/>
          </a:xfrm>
          <a:prstGeom prst="rect">
            <a:avLst/>
          </a:prstGeom>
          <a:noFill/>
          <a:ln>
            <a:noFill/>
          </a:ln>
        </p:spPr>
      </p:pic>
      <p:pic>
        <p:nvPicPr>
          <p:cNvPr id="118" name="Google Shape;118;p21"/>
          <p:cNvPicPr preferRelativeResize="0"/>
          <p:nvPr/>
        </p:nvPicPr>
        <p:blipFill>
          <a:blip r:embed="rId7">
            <a:alphaModFix/>
          </a:blip>
          <a:stretch>
            <a:fillRect/>
          </a:stretch>
        </p:blipFill>
        <p:spPr>
          <a:xfrm>
            <a:off x="2743825" y="1757713"/>
            <a:ext cx="3354750" cy="1830660"/>
          </a:xfrm>
          <a:prstGeom prst="rect">
            <a:avLst/>
          </a:prstGeom>
          <a:noFill/>
          <a:ln>
            <a:noFill/>
          </a:ln>
        </p:spPr>
      </p:pic>
      <p:pic>
        <p:nvPicPr>
          <p:cNvPr id="119" name="Google Shape;119;p21"/>
          <p:cNvPicPr preferRelativeResize="0"/>
          <p:nvPr/>
        </p:nvPicPr>
        <p:blipFill>
          <a:blip r:embed="rId8">
            <a:alphaModFix/>
          </a:blip>
          <a:stretch>
            <a:fillRect/>
          </a:stretch>
        </p:blipFill>
        <p:spPr>
          <a:xfrm>
            <a:off x="6203437" y="1913700"/>
            <a:ext cx="2343150" cy="838200"/>
          </a:xfrm>
          <a:prstGeom prst="rect">
            <a:avLst/>
          </a:prstGeom>
          <a:noFill/>
          <a:ln>
            <a:noFill/>
          </a:ln>
        </p:spPr>
      </p:pic>
      <p:pic>
        <p:nvPicPr>
          <p:cNvPr id="120" name="Google Shape;120;p21"/>
          <p:cNvPicPr preferRelativeResize="0"/>
          <p:nvPr/>
        </p:nvPicPr>
        <p:blipFill>
          <a:blip r:embed="rId9">
            <a:alphaModFix/>
          </a:blip>
          <a:stretch>
            <a:fillRect/>
          </a:stretch>
        </p:blipFill>
        <p:spPr>
          <a:xfrm>
            <a:off x="6332013" y="3134760"/>
            <a:ext cx="2085975" cy="914400"/>
          </a:xfrm>
          <a:prstGeom prst="rect">
            <a:avLst/>
          </a:prstGeom>
          <a:noFill/>
          <a:ln>
            <a:noFill/>
          </a:ln>
        </p:spPr>
      </p:pic>
      <p:pic>
        <p:nvPicPr>
          <p:cNvPr id="4" name="Audio 3">
            <a:hlinkClick r:id="" action="ppaction://media"/>
            <a:extLst>
              <a:ext uri="{FF2B5EF4-FFF2-40B4-BE49-F238E27FC236}">
                <a16:creationId xmlns:a16="http://schemas.microsoft.com/office/drawing/2014/main" id="{34BFB49E-8CEB-03C2-59B6-69CEF634A99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3400" advTm="40004">
        <p14:reveal dir="r"/>
      </p:transition>
    </mc:Choice>
    <mc:Fallback>
      <p:transition spd="slow" advTm="400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1794</Words>
  <Application>Microsoft Office PowerPoint</Application>
  <PresentationFormat>On-screen Show (16:9)</PresentationFormat>
  <Paragraphs>80</Paragraphs>
  <Slides>13</Slides>
  <Notes>13</Notes>
  <HiddenSlides>0</HiddenSlides>
  <MMClips>13</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13</vt:i4>
      </vt:variant>
    </vt:vector>
  </HeadingPairs>
  <TitlesOfParts>
    <vt:vector size="15" baseType="lpstr">
      <vt:lpstr>Arial</vt:lpstr>
      <vt:lpstr>Simple Dark</vt:lpstr>
      <vt:lpstr>Customer Churn Project Overview</vt:lpstr>
      <vt:lpstr>Business Problem</vt:lpstr>
      <vt:lpstr>Visualizations (Telecommunications 1)</vt:lpstr>
      <vt:lpstr>Visualizations (Telecommunications 2)</vt:lpstr>
      <vt:lpstr>Visualizations (Banking 1)</vt:lpstr>
      <vt:lpstr>Visualizations (Banking 2)</vt:lpstr>
      <vt:lpstr>Methods</vt:lpstr>
      <vt:lpstr>Analysis - Telecommunications</vt:lpstr>
      <vt:lpstr>Analysis - Banking</vt:lpstr>
      <vt:lpstr>Interpretation of Results</vt:lpstr>
      <vt:lpstr>Ethical Assessment</vt:lpstr>
      <vt:lpstr>Questions Asked By Audience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Churn Project Overview</dc:title>
  <cp:lastModifiedBy>Joshua Greenert</cp:lastModifiedBy>
  <cp:revision>3</cp:revision>
  <dcterms:modified xsi:type="dcterms:W3CDTF">2023-05-06T18:20:04Z</dcterms:modified>
</cp:coreProperties>
</file>